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Roboto Mon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19" Type="http://schemas.openxmlformats.org/officeDocument/2006/relationships/font" Target="fonts/RobotoMono-bold.fntdata"/><Relationship Id="rId6" Type="http://schemas.openxmlformats.org/officeDocument/2006/relationships/slide" Target="slides/slide1.xml"/><Relationship Id="rId18"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83b0e7db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83b0e7db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83b0e7db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83b0e7db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83b0e7db3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83b0e7db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3b0e7db39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83b0e7db39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83b0e7db3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83b0e7db3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83b0e7db3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3b0e7db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3b0e7db3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83b0e7db3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500"/>
          </a:p>
          <a:p>
            <a:pPr indent="0" lvl="0" marL="0" rtl="0" algn="l">
              <a:spcBef>
                <a:spcPts val="0"/>
              </a:spcBef>
              <a:spcAft>
                <a:spcPts val="0"/>
              </a:spcAft>
              <a:buNone/>
            </a:pPr>
            <a:r>
              <a:rPr lang="en" sz="3500"/>
              <a:t>Senior Analyst Case Study </a:t>
            </a:r>
            <a:endParaRPr sz="3500"/>
          </a:p>
        </p:txBody>
      </p:sp>
      <p:sp>
        <p:nvSpPr>
          <p:cNvPr id="86" name="Google Shape;86;p13"/>
          <p:cNvSpPr txBox="1"/>
          <p:nvPr>
            <p:ph idx="4294967295" type="subTitle"/>
          </p:nvPr>
        </p:nvSpPr>
        <p:spPr>
          <a:xfrm>
            <a:off x="547438" y="3135488"/>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Anjelica Ramsey </a:t>
            </a:r>
            <a:endParaRPr>
              <a:solidFill>
                <a:schemeClr val="lt1"/>
              </a:solidFill>
            </a:endParaRPr>
          </a:p>
        </p:txBody>
      </p:sp>
      <p:pic>
        <p:nvPicPr>
          <p:cNvPr id="87" name="Google Shape;87;p13"/>
          <p:cNvPicPr preferRelativeResize="0"/>
          <p:nvPr/>
        </p:nvPicPr>
        <p:blipFill>
          <a:blip r:embed="rId3">
            <a:alphaModFix/>
          </a:blip>
          <a:stretch>
            <a:fillRect/>
          </a:stretch>
        </p:blipFill>
        <p:spPr>
          <a:xfrm>
            <a:off x="410018" y="1493250"/>
            <a:ext cx="4733225" cy="115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182050" y="401500"/>
            <a:ext cx="85746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93" name="Google Shape;93;p14"/>
          <p:cNvSpPr txBox="1"/>
          <p:nvPr>
            <p:ph idx="1" type="body"/>
          </p:nvPr>
        </p:nvSpPr>
        <p:spPr>
          <a:xfrm>
            <a:off x="182050" y="1100125"/>
            <a:ext cx="6726600" cy="348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000000"/>
                </a:solidFill>
                <a:latin typeface="Arial"/>
                <a:ea typeface="Arial"/>
                <a:cs typeface="Arial"/>
                <a:sym typeface="Arial"/>
              </a:rPr>
              <a:t>Location: </a:t>
            </a:r>
            <a:r>
              <a:rPr lang="en" sz="1100">
                <a:solidFill>
                  <a:srgbClr val="000000"/>
                </a:solidFill>
                <a:latin typeface="Arial"/>
                <a:ea typeface="Arial"/>
                <a:cs typeface="Arial"/>
                <a:sym typeface="Arial"/>
              </a:rPr>
              <a:t>Philadelphia</a:t>
            </a:r>
            <a:r>
              <a:rPr lang="en" sz="1100">
                <a:solidFill>
                  <a:srgbClr val="000000"/>
                </a:solidFill>
                <a:latin typeface="Arial"/>
                <a:ea typeface="Arial"/>
                <a:cs typeface="Arial"/>
                <a:sym typeface="Arial"/>
              </a:rPr>
              <a:t>, PA</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b="1" lang="en" sz="1100">
                <a:solidFill>
                  <a:srgbClr val="000000"/>
                </a:solidFill>
                <a:latin typeface="Arial"/>
                <a:ea typeface="Arial"/>
                <a:cs typeface="Arial"/>
                <a:sym typeface="Arial"/>
              </a:rPr>
              <a:t>Current:</a:t>
            </a:r>
            <a:r>
              <a:rPr lang="en" sz="1100">
                <a:solidFill>
                  <a:srgbClr val="000000"/>
                </a:solidFill>
                <a:latin typeface="Arial"/>
                <a:ea typeface="Arial"/>
                <a:cs typeface="Arial"/>
                <a:sym typeface="Arial"/>
              </a:rPr>
              <a:t> Contract Data Specialist for pharmaceutical companies, focusing on data aggregation and reporting dashboards</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b="1" lang="en" sz="1100">
                <a:solidFill>
                  <a:srgbClr val="000000"/>
                </a:solidFill>
                <a:latin typeface="Arial"/>
                <a:ea typeface="Arial"/>
                <a:cs typeface="Arial"/>
                <a:sym typeface="Arial"/>
              </a:rPr>
              <a:t>Experience:</a:t>
            </a:r>
            <a:r>
              <a:rPr lang="en" sz="1100">
                <a:solidFill>
                  <a:srgbClr val="000000"/>
                </a:solidFill>
                <a:latin typeface="Arial"/>
                <a:ea typeface="Arial"/>
                <a:cs typeface="Arial"/>
                <a:sym typeface="Arial"/>
              </a:rPr>
              <a:t> Worked with stakeholders at MSKCC on emergency room operations strategy and analytics</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b="1" lang="en" sz="1100">
                <a:solidFill>
                  <a:srgbClr val="000000"/>
                </a:solidFill>
                <a:latin typeface="Arial"/>
                <a:ea typeface="Arial"/>
                <a:cs typeface="Arial"/>
                <a:sym typeface="Arial"/>
              </a:rPr>
              <a:t>Education:</a:t>
            </a:r>
            <a:endParaRPr sz="1100">
              <a:solidFill>
                <a:srgbClr val="000000"/>
              </a:solidFill>
              <a:latin typeface="Arial"/>
              <a:ea typeface="Arial"/>
              <a:cs typeface="Arial"/>
              <a:sym typeface="Arial"/>
            </a:endParaRPr>
          </a:p>
          <a:p>
            <a:pPr indent="-298450" lvl="0" marL="457200" rtl="0" algn="l">
              <a:lnSpc>
                <a:spcPct val="100000"/>
              </a:lnSpc>
              <a:spcBef>
                <a:spcPts val="1600"/>
              </a:spcBef>
              <a:spcAft>
                <a:spcPts val="0"/>
              </a:spcAft>
              <a:buClr>
                <a:srgbClr val="000000"/>
              </a:buClr>
              <a:buSzPts val="1100"/>
              <a:buFont typeface="Arial"/>
              <a:buChar char="●"/>
            </a:pPr>
            <a:r>
              <a:rPr lang="en" sz="1100">
                <a:solidFill>
                  <a:srgbClr val="000000"/>
                </a:solidFill>
                <a:latin typeface="Arial"/>
                <a:ea typeface="Arial"/>
                <a:cs typeface="Arial"/>
                <a:sym typeface="Arial"/>
              </a:rPr>
              <a:t>Master of Health Administration (MHA), Rutgers University</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Data Analytics Certificate, Columbia University</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b="1" lang="en" sz="1100">
                <a:solidFill>
                  <a:srgbClr val="000000"/>
                </a:solidFill>
                <a:latin typeface="Arial"/>
                <a:ea typeface="Arial"/>
                <a:cs typeface="Arial"/>
                <a:sym typeface="Arial"/>
              </a:rPr>
              <a:t>Strengths:</a:t>
            </a:r>
            <a:r>
              <a:rPr lang="en" sz="1100">
                <a:solidFill>
                  <a:srgbClr val="000000"/>
                </a:solidFill>
                <a:latin typeface="Arial"/>
                <a:ea typeface="Arial"/>
                <a:cs typeface="Arial"/>
                <a:sym typeface="Arial"/>
              </a:rPr>
              <a:t> Defining business metrics, and creating interactive dashboards</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000000"/>
                </a:solidFill>
                <a:latin typeface="Arial"/>
                <a:ea typeface="Arial"/>
                <a:cs typeface="Arial"/>
                <a:sym typeface="Arial"/>
              </a:rPr>
              <a:t>Approach:</a:t>
            </a:r>
            <a:r>
              <a:rPr lang="en" sz="1100">
                <a:solidFill>
                  <a:srgbClr val="000000"/>
                </a:solidFill>
                <a:latin typeface="Arial"/>
                <a:ea typeface="Arial"/>
                <a:cs typeface="Arial"/>
                <a:sym typeface="Arial"/>
              </a:rPr>
              <a:t> Collaborative approach, bridging business needs with technical solutions</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94" name="Google Shape;94;p14"/>
          <p:cNvPicPr preferRelativeResize="0"/>
          <p:nvPr/>
        </p:nvPicPr>
        <p:blipFill>
          <a:blip r:embed="rId3">
            <a:alphaModFix/>
          </a:blip>
          <a:stretch>
            <a:fillRect/>
          </a:stretch>
        </p:blipFill>
        <p:spPr>
          <a:xfrm>
            <a:off x="7047178" y="1044400"/>
            <a:ext cx="1906700" cy="1970094"/>
          </a:xfrm>
          <a:prstGeom prst="rect">
            <a:avLst/>
          </a:prstGeom>
          <a:noFill/>
          <a:ln>
            <a:noFill/>
          </a:ln>
        </p:spPr>
      </p:pic>
      <p:pic>
        <p:nvPicPr>
          <p:cNvPr id="95" name="Google Shape;95;p14" title="IMG_1275.png"/>
          <p:cNvPicPr preferRelativeResize="0"/>
          <p:nvPr/>
        </p:nvPicPr>
        <p:blipFill>
          <a:blip r:embed="rId4">
            <a:alphaModFix/>
          </a:blip>
          <a:stretch>
            <a:fillRect/>
          </a:stretch>
        </p:blipFill>
        <p:spPr>
          <a:xfrm>
            <a:off x="6742274" y="2694725"/>
            <a:ext cx="1092499" cy="1456727"/>
          </a:xfrm>
          <a:prstGeom prst="rect">
            <a:avLst/>
          </a:prstGeom>
          <a:noFill/>
          <a:ln>
            <a:noFill/>
          </a:ln>
        </p:spPr>
      </p:pic>
      <p:pic>
        <p:nvPicPr>
          <p:cNvPr descr="a red pin with a needle sticking out of it is on a white background (Provided by Tenor)" id="96" name="Google Shape;96;p14"/>
          <p:cNvPicPr preferRelativeResize="0"/>
          <p:nvPr/>
        </p:nvPicPr>
        <p:blipFill>
          <a:blip r:embed="rId5">
            <a:alphaModFix/>
          </a:blip>
          <a:stretch>
            <a:fillRect/>
          </a:stretch>
        </p:blipFill>
        <p:spPr>
          <a:xfrm flipH="1">
            <a:off x="2049625" y="1183300"/>
            <a:ext cx="144531" cy="19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2600"/>
                                        <p:tgtEl>
                                          <p:spTgt spid="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 collaborate </a:t>
            </a:r>
            <a:endParaRPr/>
          </a:p>
        </p:txBody>
      </p:sp>
      <p:sp>
        <p:nvSpPr>
          <p:cNvPr id="102" name="Google Shape;102;p15"/>
          <p:cNvSpPr txBox="1"/>
          <p:nvPr>
            <p:ph idx="4294967295" type="body"/>
          </p:nvPr>
        </p:nvSpPr>
        <p:spPr>
          <a:xfrm>
            <a:off x="7118425" y="2300927"/>
            <a:ext cx="18153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Iterate collaboratively</a:t>
            </a:r>
            <a:r>
              <a:rPr lang="en" sz="1100">
                <a:solidFill>
                  <a:srgbClr val="000000"/>
                </a:solidFill>
                <a:latin typeface="Arial"/>
                <a:ea typeface="Arial"/>
                <a:cs typeface="Arial"/>
                <a:sym typeface="Arial"/>
              </a:rPr>
              <a:t> to ensure the final dashboard answers the right questions</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103" name="Google Shape;103;p15"/>
          <p:cNvSpPr/>
          <p:nvPr/>
        </p:nvSpPr>
        <p:spPr>
          <a:xfrm>
            <a:off x="253825" y="1349227"/>
            <a:ext cx="1417200" cy="889800"/>
          </a:xfrm>
          <a:prstGeom prst="diamond">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Explore</a:t>
            </a:r>
            <a:endParaRPr sz="1000">
              <a:solidFill>
                <a:schemeClr val="lt1"/>
              </a:solidFill>
              <a:latin typeface="Roboto"/>
              <a:ea typeface="Roboto"/>
              <a:cs typeface="Roboto"/>
              <a:sym typeface="Roboto"/>
            </a:endParaRPr>
          </a:p>
        </p:txBody>
      </p:sp>
      <p:sp>
        <p:nvSpPr>
          <p:cNvPr id="104" name="Google Shape;104;p15"/>
          <p:cNvSpPr/>
          <p:nvPr/>
        </p:nvSpPr>
        <p:spPr>
          <a:xfrm>
            <a:off x="7232592" y="1349227"/>
            <a:ext cx="1417200" cy="889800"/>
          </a:xfrm>
          <a:prstGeom prst="diamond">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Build</a:t>
            </a:r>
            <a:endParaRPr sz="1000">
              <a:solidFill>
                <a:schemeClr val="lt1"/>
              </a:solidFill>
              <a:latin typeface="Roboto"/>
              <a:ea typeface="Roboto"/>
              <a:cs typeface="Roboto"/>
              <a:sym typeface="Roboto"/>
            </a:endParaRPr>
          </a:p>
        </p:txBody>
      </p:sp>
      <p:sp>
        <p:nvSpPr>
          <p:cNvPr id="105" name="Google Shape;105;p15"/>
          <p:cNvSpPr/>
          <p:nvPr/>
        </p:nvSpPr>
        <p:spPr>
          <a:xfrm>
            <a:off x="2095388" y="1490227"/>
            <a:ext cx="1099500" cy="6078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Define</a:t>
            </a:r>
            <a:endParaRPr sz="1000">
              <a:latin typeface="Roboto"/>
              <a:ea typeface="Roboto"/>
              <a:cs typeface="Roboto"/>
              <a:sym typeface="Roboto"/>
            </a:endParaRPr>
          </a:p>
        </p:txBody>
      </p:sp>
      <p:sp>
        <p:nvSpPr>
          <p:cNvPr id="106" name="Google Shape;106;p15"/>
          <p:cNvSpPr/>
          <p:nvPr/>
        </p:nvSpPr>
        <p:spPr>
          <a:xfrm>
            <a:off x="3867613" y="1490227"/>
            <a:ext cx="1099500" cy="6078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Confirm</a:t>
            </a:r>
            <a:endParaRPr sz="1000">
              <a:latin typeface="Roboto"/>
              <a:ea typeface="Roboto"/>
              <a:cs typeface="Roboto"/>
              <a:sym typeface="Roboto"/>
            </a:endParaRPr>
          </a:p>
        </p:txBody>
      </p:sp>
      <p:sp>
        <p:nvSpPr>
          <p:cNvPr id="107" name="Google Shape;107;p15"/>
          <p:cNvSpPr/>
          <p:nvPr/>
        </p:nvSpPr>
        <p:spPr>
          <a:xfrm>
            <a:off x="5639850" y="1490227"/>
            <a:ext cx="1099500" cy="6078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Validate</a:t>
            </a:r>
            <a:endParaRPr sz="1000">
              <a:latin typeface="Roboto"/>
              <a:ea typeface="Roboto"/>
              <a:cs typeface="Roboto"/>
              <a:sym typeface="Roboto"/>
            </a:endParaRPr>
          </a:p>
        </p:txBody>
      </p:sp>
      <p:cxnSp>
        <p:nvCxnSpPr>
          <p:cNvPr id="108" name="Google Shape;108;p15"/>
          <p:cNvCxnSpPr>
            <a:stCxn id="103" idx="3"/>
            <a:endCxn id="105" idx="1"/>
          </p:cNvCxnSpPr>
          <p:nvPr/>
        </p:nvCxnSpPr>
        <p:spPr>
          <a:xfrm>
            <a:off x="1671025" y="1794127"/>
            <a:ext cx="424500" cy="0"/>
          </a:xfrm>
          <a:prstGeom prst="straightConnector1">
            <a:avLst/>
          </a:prstGeom>
          <a:noFill/>
          <a:ln cap="flat" cmpd="sng" w="9525">
            <a:solidFill>
              <a:schemeClr val="dk2"/>
            </a:solidFill>
            <a:prstDash val="solid"/>
            <a:round/>
            <a:headEnd len="med" w="med" type="none"/>
            <a:tailEnd len="med" w="med" type="triangle"/>
          </a:ln>
        </p:spPr>
      </p:cxnSp>
      <p:cxnSp>
        <p:nvCxnSpPr>
          <p:cNvPr id="109" name="Google Shape;109;p15"/>
          <p:cNvCxnSpPr>
            <a:stCxn id="105" idx="3"/>
            <a:endCxn id="106" idx="1"/>
          </p:cNvCxnSpPr>
          <p:nvPr/>
        </p:nvCxnSpPr>
        <p:spPr>
          <a:xfrm>
            <a:off x="3194888" y="1794127"/>
            <a:ext cx="672600" cy="0"/>
          </a:xfrm>
          <a:prstGeom prst="straightConnector1">
            <a:avLst/>
          </a:prstGeom>
          <a:noFill/>
          <a:ln cap="flat" cmpd="sng" w="9525">
            <a:solidFill>
              <a:schemeClr val="dk2"/>
            </a:solidFill>
            <a:prstDash val="solid"/>
            <a:round/>
            <a:headEnd len="med" w="med" type="none"/>
            <a:tailEnd len="med" w="med" type="triangle"/>
          </a:ln>
        </p:spPr>
      </p:cxnSp>
      <p:cxnSp>
        <p:nvCxnSpPr>
          <p:cNvPr id="110" name="Google Shape;110;p15"/>
          <p:cNvCxnSpPr>
            <a:stCxn id="106" idx="3"/>
            <a:endCxn id="107" idx="1"/>
          </p:cNvCxnSpPr>
          <p:nvPr/>
        </p:nvCxnSpPr>
        <p:spPr>
          <a:xfrm>
            <a:off x="4967113" y="1794127"/>
            <a:ext cx="672600" cy="0"/>
          </a:xfrm>
          <a:prstGeom prst="straightConnector1">
            <a:avLst/>
          </a:prstGeom>
          <a:noFill/>
          <a:ln cap="flat" cmpd="sng" w="9525">
            <a:solidFill>
              <a:schemeClr val="dk2"/>
            </a:solidFill>
            <a:prstDash val="solid"/>
            <a:round/>
            <a:headEnd len="med" w="med" type="none"/>
            <a:tailEnd len="med" w="med" type="triangle"/>
          </a:ln>
        </p:spPr>
      </p:cxnSp>
      <p:cxnSp>
        <p:nvCxnSpPr>
          <p:cNvPr id="111" name="Google Shape;111;p15"/>
          <p:cNvCxnSpPr>
            <a:stCxn id="107" idx="3"/>
            <a:endCxn id="104" idx="1"/>
          </p:cNvCxnSpPr>
          <p:nvPr/>
        </p:nvCxnSpPr>
        <p:spPr>
          <a:xfrm>
            <a:off x="6739350" y="1794127"/>
            <a:ext cx="493200" cy="0"/>
          </a:xfrm>
          <a:prstGeom prst="straightConnector1">
            <a:avLst/>
          </a:prstGeom>
          <a:noFill/>
          <a:ln cap="flat" cmpd="sng" w="9525">
            <a:solidFill>
              <a:schemeClr val="dk2"/>
            </a:solidFill>
            <a:prstDash val="solid"/>
            <a:round/>
            <a:headEnd len="med" w="med" type="none"/>
            <a:tailEnd len="med" w="med" type="triangle"/>
          </a:ln>
        </p:spPr>
      </p:cxnSp>
      <p:sp>
        <p:nvSpPr>
          <p:cNvPr id="112" name="Google Shape;112;p15"/>
          <p:cNvSpPr txBox="1"/>
          <p:nvPr/>
        </p:nvSpPr>
        <p:spPr>
          <a:xfrm>
            <a:off x="166375" y="2300457"/>
            <a:ext cx="1605900" cy="191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100"/>
              <a:t>Explore the data with stakeholders</a:t>
            </a:r>
            <a:r>
              <a:rPr lang="en" sz="1100"/>
              <a:t> to understand workflows and source tables</a:t>
            </a:r>
            <a:endParaRPr sz="1800">
              <a:solidFill>
                <a:schemeClr val="dk2"/>
              </a:solidFill>
              <a:latin typeface="Roboto"/>
              <a:ea typeface="Roboto"/>
              <a:cs typeface="Roboto"/>
              <a:sym typeface="Roboto"/>
            </a:endParaRPr>
          </a:p>
        </p:txBody>
      </p:sp>
      <p:sp>
        <p:nvSpPr>
          <p:cNvPr id="113" name="Google Shape;113;p15"/>
          <p:cNvSpPr txBox="1"/>
          <p:nvPr/>
        </p:nvSpPr>
        <p:spPr>
          <a:xfrm>
            <a:off x="1900063" y="2300928"/>
            <a:ext cx="1605900" cy="191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100"/>
              <a:t>Clarify data definitions</a:t>
            </a:r>
            <a:r>
              <a:rPr lang="en" sz="1100"/>
              <a:t> (patients, engagement events, milestones) to align clinical and product perspectives</a:t>
            </a:r>
            <a:endParaRPr sz="1800">
              <a:solidFill>
                <a:schemeClr val="dk2"/>
              </a:solidFill>
              <a:latin typeface="Roboto"/>
              <a:ea typeface="Roboto"/>
              <a:cs typeface="Roboto"/>
              <a:sym typeface="Roboto"/>
            </a:endParaRPr>
          </a:p>
        </p:txBody>
      </p:sp>
      <p:sp>
        <p:nvSpPr>
          <p:cNvPr id="114" name="Google Shape;114;p15"/>
          <p:cNvSpPr txBox="1"/>
          <p:nvPr/>
        </p:nvSpPr>
        <p:spPr>
          <a:xfrm>
            <a:off x="3709083" y="2293699"/>
            <a:ext cx="1605900" cy="191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100"/>
              <a:t>Confirm data flows through ETL (Extract, Transform, Load)</a:t>
            </a:r>
            <a:r>
              <a:rPr lang="en" sz="1100"/>
              <a:t> to ensure clean, consistent inputs for analysis</a:t>
            </a:r>
            <a:endParaRPr sz="1800">
              <a:solidFill>
                <a:schemeClr val="dk2"/>
              </a:solidFill>
              <a:latin typeface="Roboto"/>
              <a:ea typeface="Roboto"/>
              <a:cs typeface="Roboto"/>
              <a:sym typeface="Roboto"/>
            </a:endParaRPr>
          </a:p>
        </p:txBody>
      </p:sp>
      <p:sp>
        <p:nvSpPr>
          <p:cNvPr id="115" name="Google Shape;115;p15"/>
          <p:cNvSpPr txBox="1"/>
          <p:nvPr/>
        </p:nvSpPr>
        <p:spPr>
          <a:xfrm>
            <a:off x="5469026" y="2300934"/>
            <a:ext cx="1671000" cy="185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100"/>
              <a:t>Validate outputs</a:t>
            </a:r>
            <a:r>
              <a:rPr lang="en" sz="1100"/>
              <a:t> at each step with stakeholders before moving forward</a:t>
            </a:r>
            <a:endParaRPr sz="1800">
              <a:solidFill>
                <a:schemeClr val="dk2"/>
              </a:solidFill>
              <a:latin typeface="Roboto"/>
              <a:ea typeface="Roboto"/>
              <a:cs typeface="Roboto"/>
              <a:sym typeface="Roboto"/>
            </a:endParaRPr>
          </a:p>
        </p:txBody>
      </p:sp>
      <p:pic>
        <p:nvPicPr>
          <p:cNvPr descr="File:Collaborate icon from Noun Project.png - Wikimedia Commons" id="116" name="Google Shape;116;p15"/>
          <p:cNvPicPr preferRelativeResize="0"/>
          <p:nvPr/>
        </p:nvPicPr>
        <p:blipFill>
          <a:blip r:embed="rId3">
            <a:alphaModFix/>
          </a:blip>
          <a:stretch>
            <a:fillRect/>
          </a:stretch>
        </p:blipFill>
        <p:spPr>
          <a:xfrm rot="10800000">
            <a:off x="7821553" y="1049"/>
            <a:ext cx="1286274" cy="1286274"/>
          </a:xfrm>
          <a:prstGeom prst="rect">
            <a:avLst/>
          </a:prstGeom>
          <a:noFill/>
          <a:ln>
            <a:noFill/>
          </a:ln>
        </p:spPr>
      </p:pic>
      <p:pic>
        <p:nvPicPr>
          <p:cNvPr descr="Tableau Square Logo | When using this image please provide p… | Flickr" id="117" name="Google Shape;117;p15"/>
          <p:cNvPicPr preferRelativeResize="0"/>
          <p:nvPr/>
        </p:nvPicPr>
        <p:blipFill>
          <a:blip r:embed="rId4">
            <a:alphaModFix/>
          </a:blip>
          <a:stretch>
            <a:fillRect/>
          </a:stretch>
        </p:blipFill>
        <p:spPr>
          <a:xfrm>
            <a:off x="7604900" y="3538088"/>
            <a:ext cx="672600" cy="672600"/>
          </a:xfrm>
          <a:prstGeom prst="rect">
            <a:avLst/>
          </a:prstGeom>
          <a:noFill/>
          <a:ln>
            <a:noFill/>
          </a:ln>
        </p:spPr>
      </p:pic>
      <p:pic>
        <p:nvPicPr>
          <p:cNvPr descr="File:Database-postgres.svg - Wikimedia Commons" id="118" name="Google Shape;118;p15"/>
          <p:cNvPicPr preferRelativeResize="0"/>
          <p:nvPr/>
        </p:nvPicPr>
        <p:blipFill>
          <a:blip r:embed="rId5">
            <a:alphaModFix/>
          </a:blip>
          <a:stretch>
            <a:fillRect/>
          </a:stretch>
        </p:blipFill>
        <p:spPr>
          <a:xfrm>
            <a:off x="4123188" y="3605974"/>
            <a:ext cx="588377" cy="8317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Structures </a:t>
            </a:r>
            <a:endParaRPr/>
          </a:p>
        </p:txBody>
      </p:sp>
      <p:sp>
        <p:nvSpPr>
          <p:cNvPr id="124" name="Google Shape;124;p16"/>
          <p:cNvSpPr txBox="1"/>
          <p:nvPr>
            <p:ph idx="1" type="body"/>
          </p:nvPr>
        </p:nvSpPr>
        <p:spPr>
          <a:xfrm>
            <a:off x="202550" y="1229975"/>
            <a:ext cx="3660600" cy="3339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AutoNum type="arabicPeriod"/>
            </a:pPr>
            <a:r>
              <a:rPr b="1" lang="en" sz="1100">
                <a:solidFill>
                  <a:srgbClr val="000000"/>
                </a:solidFill>
                <a:latin typeface="Arial"/>
                <a:ea typeface="Arial"/>
                <a:cs typeface="Arial"/>
                <a:sym typeface="Arial"/>
              </a:rPr>
              <a:t>Sources &amp; grain:</a:t>
            </a:r>
            <a:r>
              <a:rPr lang="en" sz="1100">
                <a:solidFill>
                  <a:srgbClr val="000000"/>
                </a:solidFill>
                <a:latin typeface="Arial"/>
                <a:ea typeface="Arial"/>
                <a:cs typeface="Arial"/>
                <a:sym typeface="Arial"/>
              </a:rPr>
              <a:t> Staged raw tables (Patients, App Engagement, Email, Text, Phone) at event-level.</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b="1" lang="en" sz="1100">
                <a:solidFill>
                  <a:srgbClr val="000000"/>
                </a:solidFill>
                <a:latin typeface="Arial"/>
                <a:ea typeface="Arial"/>
                <a:cs typeface="Arial"/>
                <a:sym typeface="Arial"/>
              </a:rPr>
              <a:t>Join model:</a:t>
            </a:r>
            <a:r>
              <a:rPr lang="en" sz="1100">
                <a:solidFill>
                  <a:srgbClr val="000000"/>
                </a:solidFill>
                <a:latin typeface="Arial"/>
                <a:ea typeface="Arial"/>
                <a:cs typeface="Arial"/>
                <a:sym typeface="Arial"/>
              </a:rPr>
              <a:t> Patient is the hub (key = </a:t>
            </a:r>
            <a:r>
              <a:rPr lang="en" sz="1100">
                <a:solidFill>
                  <a:srgbClr val="188038"/>
                </a:solidFill>
                <a:latin typeface="Roboto Mono"/>
                <a:ea typeface="Roboto Mono"/>
                <a:cs typeface="Roboto Mono"/>
                <a:sym typeface="Roboto Mono"/>
              </a:rPr>
              <a:t>patient_id</a:t>
            </a:r>
            <a:r>
              <a:rPr lang="en" sz="1100">
                <a:solidFill>
                  <a:srgbClr val="000000"/>
                </a:solidFill>
                <a:latin typeface="Arial"/>
                <a:ea typeface="Arial"/>
                <a:cs typeface="Arial"/>
                <a:sym typeface="Arial"/>
              </a:rPr>
              <a:t>); event tables left-join to patient.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b="1" lang="en" sz="1100">
                <a:solidFill>
                  <a:srgbClr val="000000"/>
                </a:solidFill>
                <a:latin typeface="Arial"/>
                <a:ea typeface="Arial"/>
                <a:cs typeface="Arial"/>
                <a:sym typeface="Arial"/>
              </a:rPr>
              <a:t>Dedup &amp; hygiene:</a:t>
            </a:r>
            <a:r>
              <a:rPr lang="en" sz="1100">
                <a:solidFill>
                  <a:srgbClr val="000000"/>
                </a:solidFill>
                <a:latin typeface="Arial"/>
                <a:ea typeface="Arial"/>
                <a:cs typeface="Arial"/>
                <a:sym typeface="Arial"/>
              </a:rPr>
              <a:t> De-duped emails by </a:t>
            </a:r>
            <a:r>
              <a:rPr lang="en" sz="1100">
                <a:solidFill>
                  <a:srgbClr val="188038"/>
                </a:solidFill>
                <a:latin typeface="Roboto Mono"/>
                <a:ea typeface="Roboto Mono"/>
                <a:cs typeface="Roboto Mono"/>
                <a:sym typeface="Roboto Mono"/>
              </a:rPr>
              <a:t>email_number</a:t>
            </a:r>
            <a:r>
              <a:rPr lang="en" sz="1100">
                <a:solidFill>
                  <a:srgbClr val="000000"/>
                </a:solidFill>
                <a:latin typeface="Arial"/>
                <a:ea typeface="Arial"/>
                <a:cs typeface="Arial"/>
                <a:sym typeface="Arial"/>
              </a:rPr>
              <a:t>; normalized booleans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b="1" lang="en" sz="1100">
                <a:solidFill>
                  <a:srgbClr val="000000"/>
                </a:solidFill>
                <a:latin typeface="Arial"/>
                <a:ea typeface="Arial"/>
                <a:cs typeface="Arial"/>
                <a:sym typeface="Arial"/>
              </a:rPr>
              <a:t>Timestamps:</a:t>
            </a:r>
            <a:r>
              <a:rPr lang="en" sz="1100">
                <a:solidFill>
                  <a:srgbClr val="000000"/>
                </a:solidFill>
                <a:latin typeface="Arial"/>
                <a:ea typeface="Arial"/>
                <a:cs typeface="Arial"/>
                <a:sym typeface="Arial"/>
              </a:rPr>
              <a:t> Ingested event datetimes; standardized to a single zone &amp; truncated to day for reporting.</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b="1" lang="en" sz="1100">
                <a:solidFill>
                  <a:srgbClr val="000000"/>
                </a:solidFill>
                <a:latin typeface="Arial"/>
                <a:ea typeface="Arial"/>
                <a:cs typeface="Arial"/>
                <a:sym typeface="Arial"/>
              </a:rPr>
              <a:t>Output tables:</a:t>
            </a:r>
            <a:r>
              <a:rPr lang="en" sz="1100">
                <a:solidFill>
                  <a:srgbClr val="000000"/>
                </a:solidFill>
                <a:latin typeface="Arial"/>
                <a:ea typeface="Arial"/>
                <a:cs typeface="Arial"/>
                <a:sym typeface="Arial"/>
              </a:rPr>
              <a:t> Built </a:t>
            </a:r>
            <a:r>
              <a:rPr lang="en" sz="1100">
                <a:solidFill>
                  <a:srgbClr val="188038"/>
                </a:solidFill>
                <a:latin typeface="Roboto Mono"/>
                <a:ea typeface="Roboto Mono"/>
                <a:cs typeface="Roboto Mono"/>
                <a:sym typeface="Roboto Mono"/>
              </a:rPr>
              <a:t>mart_patient_flat</a:t>
            </a:r>
            <a:r>
              <a:rPr lang="en" sz="1100">
                <a:solidFill>
                  <a:srgbClr val="000000"/>
                </a:solidFill>
                <a:latin typeface="Arial"/>
                <a:ea typeface="Arial"/>
                <a:cs typeface="Arial"/>
                <a:sym typeface="Arial"/>
              </a:rPr>
              <a:t> (1 row / patient) </a:t>
            </a:r>
            <a:endParaRPr sz="1100">
              <a:solidFill>
                <a:srgbClr val="000000"/>
              </a:solidFill>
              <a:latin typeface="Arial"/>
              <a:ea typeface="Arial"/>
              <a:cs typeface="Arial"/>
              <a:sym typeface="Arial"/>
            </a:endParaRPr>
          </a:p>
          <a:p>
            <a:pPr indent="0" lvl="0" marL="457200" rtl="0" algn="l">
              <a:spcBef>
                <a:spcPts val="1600"/>
              </a:spcBef>
              <a:spcAft>
                <a:spcPts val="1600"/>
              </a:spcAft>
              <a:buNone/>
            </a:pPr>
            <a:r>
              <a:t/>
            </a:r>
            <a:endParaRPr/>
          </a:p>
        </p:txBody>
      </p:sp>
      <p:pic>
        <p:nvPicPr>
          <p:cNvPr id="125" name="Google Shape;125;p16"/>
          <p:cNvPicPr preferRelativeResize="0"/>
          <p:nvPr/>
        </p:nvPicPr>
        <p:blipFill>
          <a:blip r:embed="rId3">
            <a:alphaModFix/>
          </a:blip>
          <a:stretch>
            <a:fillRect/>
          </a:stretch>
        </p:blipFill>
        <p:spPr>
          <a:xfrm>
            <a:off x="4116250" y="1271150"/>
            <a:ext cx="4752226" cy="2787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261575" y="417225"/>
            <a:ext cx="62493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Aggregation and Definitions </a:t>
            </a:r>
            <a:endParaRPr/>
          </a:p>
        </p:txBody>
      </p:sp>
      <p:sp>
        <p:nvSpPr>
          <p:cNvPr id="131" name="Google Shape;131;p17"/>
          <p:cNvSpPr txBox="1"/>
          <p:nvPr>
            <p:ph idx="1" type="body"/>
          </p:nvPr>
        </p:nvSpPr>
        <p:spPr>
          <a:xfrm>
            <a:off x="492575" y="1090838"/>
            <a:ext cx="5919000" cy="2265900"/>
          </a:xfrm>
          <a:prstGeom prst="rect">
            <a:avLst/>
          </a:prstGeom>
        </p:spPr>
        <p:txBody>
          <a:bodyPr anchorCtr="0" anchor="t" bIns="91425" lIns="91425" spcFirstLastPara="1" rIns="91425" wrap="square" tIns="91425">
            <a:noAutofit/>
          </a:bodyPr>
          <a:lstStyle/>
          <a:p>
            <a:pPr indent="-285750" lvl="0" marL="457200" rtl="0" algn="l">
              <a:spcBef>
                <a:spcPts val="1200"/>
              </a:spcBef>
              <a:spcAft>
                <a:spcPts val="0"/>
              </a:spcAft>
              <a:buClr>
                <a:srgbClr val="000000"/>
              </a:buClr>
              <a:buSzPts val="900"/>
              <a:buFont typeface="Arial"/>
              <a:buChar char="●"/>
            </a:pPr>
            <a:r>
              <a:rPr b="1" lang="en" sz="900">
                <a:solidFill>
                  <a:srgbClr val="000000"/>
                </a:solidFill>
                <a:latin typeface="Arial"/>
                <a:ea typeface="Arial"/>
                <a:cs typeface="Arial"/>
                <a:sym typeface="Arial"/>
              </a:rPr>
              <a:t>Aggregation logic:</a:t>
            </a:r>
            <a:r>
              <a:rPr lang="en" sz="900">
                <a:solidFill>
                  <a:srgbClr val="000000"/>
                </a:solidFill>
                <a:latin typeface="Arial"/>
                <a:ea typeface="Arial"/>
                <a:cs typeface="Arial"/>
                <a:sym typeface="Arial"/>
              </a:rPr>
              <a:t> Aggregate events per patient; preserve min/max event dates.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Quality checks:</a:t>
            </a:r>
            <a:r>
              <a:rPr lang="en" sz="900">
                <a:solidFill>
                  <a:srgbClr val="000000"/>
                </a:solidFill>
                <a:latin typeface="Arial"/>
                <a:ea typeface="Arial"/>
                <a:cs typeface="Arial"/>
                <a:sym typeface="Arial"/>
              </a:rPr>
              <a:t> Row counts, distinct keys, null scans.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Solutions to this data:</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AutoNum type="alphaLcPeriod"/>
            </a:pPr>
            <a:r>
              <a:rPr b="1" lang="en" sz="900">
                <a:solidFill>
                  <a:srgbClr val="000000"/>
                </a:solidFill>
                <a:latin typeface="Arial"/>
                <a:ea typeface="Arial"/>
                <a:cs typeface="Arial"/>
                <a:sym typeface="Arial"/>
              </a:rPr>
              <a:t>Emails:</a:t>
            </a:r>
            <a:r>
              <a:rPr lang="en" sz="900">
                <a:solidFill>
                  <a:srgbClr val="000000"/>
                </a:solidFill>
                <a:latin typeface="Arial"/>
                <a:ea typeface="Arial"/>
                <a:cs typeface="Arial"/>
                <a:sym typeface="Arial"/>
              </a:rPr>
              <a:t> Counted </a:t>
            </a:r>
            <a:r>
              <a:rPr i="1" lang="en" sz="900">
                <a:solidFill>
                  <a:srgbClr val="000000"/>
                </a:solidFill>
                <a:latin typeface="Arial"/>
                <a:ea typeface="Arial"/>
                <a:cs typeface="Arial"/>
                <a:sym typeface="Arial"/>
              </a:rPr>
              <a:t>distinct email_number</a:t>
            </a:r>
            <a:r>
              <a:rPr lang="en" sz="900">
                <a:solidFill>
                  <a:srgbClr val="000000"/>
                </a:solidFill>
                <a:latin typeface="Arial"/>
                <a:ea typeface="Arial"/>
                <a:cs typeface="Arial"/>
                <a:sym typeface="Arial"/>
              </a:rPr>
              <a:t> to prevent duplicate logs from inflating totals.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AutoNum type="alphaLcPeriod"/>
            </a:pPr>
            <a:r>
              <a:rPr b="1" lang="en" sz="900">
                <a:solidFill>
                  <a:srgbClr val="000000"/>
                </a:solidFill>
                <a:latin typeface="Arial"/>
                <a:ea typeface="Arial"/>
                <a:cs typeface="Arial"/>
                <a:sym typeface="Arial"/>
              </a:rPr>
              <a:t>Clicks:</a:t>
            </a:r>
            <a:r>
              <a:rPr lang="en" sz="900">
                <a:solidFill>
                  <a:srgbClr val="000000"/>
                </a:solidFill>
                <a:latin typeface="Arial"/>
                <a:ea typeface="Arial"/>
                <a:cs typeface="Arial"/>
                <a:sym typeface="Arial"/>
              </a:rPr>
              <a:t> Counted only </a:t>
            </a:r>
            <a:r>
              <a:rPr lang="en" sz="900">
                <a:solidFill>
                  <a:srgbClr val="188038"/>
                </a:solidFill>
                <a:latin typeface="Roboto Mono"/>
                <a:ea typeface="Roboto Mono"/>
                <a:cs typeface="Roboto Mono"/>
                <a:sym typeface="Roboto Mono"/>
              </a:rPr>
              <a:t>TRUE</a:t>
            </a:r>
            <a:r>
              <a:rPr lang="en" sz="900">
                <a:solidFill>
                  <a:srgbClr val="000000"/>
                </a:solidFill>
                <a:latin typeface="Arial"/>
                <a:ea typeface="Arial"/>
                <a:cs typeface="Arial"/>
                <a:sym typeface="Arial"/>
              </a:rPr>
              <a:t> values so </a:t>
            </a:r>
            <a:r>
              <a:rPr lang="en" sz="900">
                <a:solidFill>
                  <a:srgbClr val="188038"/>
                </a:solidFill>
                <a:latin typeface="Roboto Mono"/>
                <a:ea typeface="Roboto Mono"/>
                <a:cs typeface="Roboto Mono"/>
                <a:sym typeface="Roboto Mono"/>
              </a:rPr>
              <a:t>FALSE</a:t>
            </a:r>
            <a:r>
              <a:rPr lang="en" sz="900">
                <a:solidFill>
                  <a:srgbClr val="000000"/>
                </a:solidFill>
                <a:latin typeface="Arial"/>
                <a:ea typeface="Arial"/>
                <a:cs typeface="Arial"/>
                <a:sym typeface="Arial"/>
              </a:rPr>
              <a:t> = 0.</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If I had more time:</a:t>
            </a:r>
            <a:r>
              <a:rPr lang="en" sz="900">
                <a:solidFill>
                  <a:srgbClr val="000000"/>
                </a:solidFill>
                <a:latin typeface="Arial"/>
                <a:ea typeface="Arial"/>
                <a:cs typeface="Arial"/>
                <a:sym typeface="Arial"/>
              </a:rPr>
              <a:t> Custom schemas, automated data checks tests, incremental loads, rack patient profile changes over time. </a:t>
            </a:r>
            <a:endParaRPr sz="900">
              <a:solidFill>
                <a:srgbClr val="000000"/>
              </a:solidFill>
              <a:latin typeface="Arial"/>
              <a:ea typeface="Arial"/>
              <a:cs typeface="Arial"/>
              <a:sym typeface="Arial"/>
            </a:endParaRPr>
          </a:p>
          <a:p>
            <a:pPr indent="0" lvl="0" marL="457200" rtl="0" algn="ctr">
              <a:spcBef>
                <a:spcPts val="1200"/>
              </a:spcBef>
              <a:spcAft>
                <a:spcPts val="0"/>
              </a:spcAft>
              <a:buNone/>
            </a:pPr>
            <a:r>
              <a:rPr i="1" lang="en" sz="900">
                <a:solidFill>
                  <a:srgbClr val="000000"/>
                </a:solidFill>
                <a:latin typeface="Arial"/>
                <a:ea typeface="Arial"/>
                <a:cs typeface="Arial"/>
                <a:sym typeface="Arial"/>
              </a:rPr>
              <a:t>Each patient might have multiple phone calls in a week. In the data mart, I would capture the total number of calls by type so volume isn’t lost, but I would also carry the first and last call dates to track recency. That balance keeps the data usable while avoiding an overly noisy timeline.</a:t>
            </a:r>
            <a:endParaRPr i="1" sz="9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32" name="Google Shape;132;p17"/>
          <p:cNvPicPr preferRelativeResize="0"/>
          <p:nvPr/>
        </p:nvPicPr>
        <p:blipFill>
          <a:blip r:embed="rId3">
            <a:alphaModFix/>
          </a:blip>
          <a:stretch>
            <a:fillRect/>
          </a:stretch>
        </p:blipFill>
        <p:spPr>
          <a:xfrm>
            <a:off x="2367274" y="3406524"/>
            <a:ext cx="2532452" cy="1399749"/>
          </a:xfrm>
          <a:prstGeom prst="rect">
            <a:avLst/>
          </a:prstGeom>
          <a:noFill/>
          <a:ln>
            <a:noFill/>
          </a:ln>
        </p:spPr>
      </p:pic>
      <p:pic>
        <p:nvPicPr>
          <p:cNvPr id="133" name="Google Shape;133;p17"/>
          <p:cNvPicPr preferRelativeResize="0"/>
          <p:nvPr/>
        </p:nvPicPr>
        <p:blipFill>
          <a:blip r:embed="rId4">
            <a:alphaModFix/>
          </a:blip>
          <a:stretch>
            <a:fillRect/>
          </a:stretch>
        </p:blipFill>
        <p:spPr>
          <a:xfrm>
            <a:off x="6577724" y="125450"/>
            <a:ext cx="2333175" cy="4892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Score - Free of Charge Creative Commons Handwriting image" id="138" name="Google Shape;138;p18"/>
          <p:cNvPicPr preferRelativeResize="0"/>
          <p:nvPr/>
        </p:nvPicPr>
        <p:blipFill>
          <a:blip r:embed="rId3">
            <a:alphaModFix/>
          </a:blip>
          <a:stretch>
            <a:fillRect/>
          </a:stretch>
        </p:blipFill>
        <p:spPr>
          <a:xfrm>
            <a:off x="6077900" y="1193421"/>
            <a:ext cx="1752099" cy="1168076"/>
          </a:xfrm>
          <a:prstGeom prst="rect">
            <a:avLst/>
          </a:prstGeom>
          <a:noFill/>
          <a:ln>
            <a:noFill/>
          </a:ln>
        </p:spPr>
      </p:pic>
      <p:sp>
        <p:nvSpPr>
          <p:cNvPr id="139" name="Google Shape;139;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Engagement Score &amp; Tiers</a:t>
            </a:r>
            <a:r>
              <a:rPr lang="en"/>
              <a:t> </a:t>
            </a:r>
            <a:endParaRPr/>
          </a:p>
        </p:txBody>
      </p:sp>
      <p:sp>
        <p:nvSpPr>
          <p:cNvPr id="140" name="Google Shape;140;p18"/>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Engagement Score (0–100)</a:t>
            </a:r>
            <a:endParaRPr b="1" sz="1100">
              <a:solidFill>
                <a:srgbClr val="000000"/>
              </a:solidFill>
              <a:latin typeface="Arial"/>
              <a:ea typeface="Arial"/>
              <a:cs typeface="Arial"/>
              <a:sym typeface="Arial"/>
            </a:endParaRPr>
          </a:p>
          <a:p>
            <a:pPr indent="-298450" lvl="0" marL="457200" rtl="0" algn="l">
              <a:spcBef>
                <a:spcPts val="1600"/>
              </a:spcBef>
              <a:spcAft>
                <a:spcPts val="0"/>
              </a:spcAft>
              <a:buClr>
                <a:srgbClr val="000000"/>
              </a:buClr>
              <a:buSzPts val="1100"/>
              <a:buFont typeface="Arial"/>
              <a:buChar char="●"/>
            </a:pPr>
            <a:r>
              <a:rPr lang="en" sz="1100">
                <a:solidFill>
                  <a:srgbClr val="000000"/>
                </a:solidFill>
                <a:latin typeface="Arial"/>
                <a:ea typeface="Arial"/>
                <a:cs typeface="Arial"/>
                <a:sym typeface="Arial"/>
              </a:rPr>
              <a:t>Milestones ≤40 pts (10 each: account created, guide started, guide completed, guide signed)</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Clicks ≤30 pts (3 pts per email/text click)</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Phone ≤20 pts (4 pts answered call, 1 pt voicemail)</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Opens ≤10 pts (1 pt per email open)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Cap:</a:t>
            </a:r>
            <a:r>
              <a:rPr lang="en" sz="1100">
                <a:solidFill>
                  <a:srgbClr val="000000"/>
                </a:solidFill>
                <a:latin typeface="Arial"/>
                <a:ea typeface="Arial"/>
                <a:cs typeface="Arial"/>
                <a:sym typeface="Arial"/>
              </a:rPr>
              <a:t> 100 max per patient</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Engagement Tiers: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High = ≥40 pts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Medium = 20–39 pts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Low = &lt;20 pts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141" name="Google Shape;141;p18"/>
          <p:cNvSpPr/>
          <p:nvPr/>
        </p:nvSpPr>
        <p:spPr>
          <a:xfrm>
            <a:off x="5090775" y="2357154"/>
            <a:ext cx="3609300" cy="1859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 would meet with clinicians, nursing, and product leads to discuss what should count as real engagement. Milestones would serve as the strongest indicators, while clicks and calls would act as supporting signals. Opens would reflect awareness only, and tiering patients into High, Medium, and Low would give the team a simple way to segment patients.</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9"/>
          <p:cNvPicPr preferRelativeResize="0"/>
          <p:nvPr/>
        </p:nvPicPr>
        <p:blipFill>
          <a:blip r:embed="rId3">
            <a:alphaModFix/>
          </a:blip>
          <a:stretch>
            <a:fillRect/>
          </a:stretch>
        </p:blipFill>
        <p:spPr>
          <a:xfrm>
            <a:off x="1446951" y="254275"/>
            <a:ext cx="6094276" cy="4484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152" name="Google Shape;152;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SzPts val="1300"/>
              <a:buChar char="●"/>
            </a:pPr>
            <a:r>
              <a:rPr lang="en" sz="1300"/>
              <a:t>Engagement fluctuates week to week, with spikes in referrals and account creations around January 1 and January 21, suggesting event-driven patterns.</a:t>
            </a:r>
            <a:endParaRPr sz="1300"/>
          </a:p>
          <a:p>
            <a:pPr indent="-311150" lvl="0" marL="457200" rtl="0" algn="l">
              <a:spcBef>
                <a:spcPts val="0"/>
              </a:spcBef>
              <a:spcAft>
                <a:spcPts val="0"/>
              </a:spcAft>
              <a:buSzPts val="1300"/>
              <a:buChar char="●"/>
            </a:pPr>
            <a:r>
              <a:rPr lang="en" sz="1300"/>
              <a:t>Email open rates are high (70–80%), but follow-through drops with click rates at 30–35%, call answer rates around 60%, and text click rates at 20–40%.</a:t>
            </a:r>
            <a:endParaRPr sz="1300"/>
          </a:p>
          <a:p>
            <a:pPr indent="-311150" lvl="0" marL="457200" rtl="0" algn="l">
              <a:spcBef>
                <a:spcPts val="0"/>
              </a:spcBef>
              <a:spcAft>
                <a:spcPts val="0"/>
              </a:spcAft>
              <a:buSzPts val="1300"/>
              <a:buChar char="●"/>
            </a:pPr>
            <a:r>
              <a:rPr lang="en" sz="1300"/>
              <a:t>In most states, fewer than half of patients fall into the “High” engagement tier; California is lowest, while Illinois shows stronger engagement scores.</a:t>
            </a:r>
            <a:endParaRPr sz="1300"/>
          </a:p>
          <a:p>
            <a:pPr indent="-311150" lvl="0" marL="457200" rtl="0" algn="l">
              <a:spcBef>
                <a:spcPts val="0"/>
              </a:spcBef>
              <a:spcAft>
                <a:spcPts val="0"/>
              </a:spcAft>
              <a:buSzPts val="1300"/>
              <a:buChar char="●"/>
            </a:pPr>
            <a:r>
              <a:rPr lang="en" sz="1300"/>
              <a:t>Overall engagement is modest: the average score is 39 (below the “High” threshold of 40), with only half of patients reaching high engagement and a completion rate of 56%.</a:t>
            </a:r>
            <a:endParaRPr sz="1300"/>
          </a:p>
          <a:p>
            <a:pPr indent="0" lvl="0" marL="0" rtl="0" algn="l">
              <a:spcBef>
                <a:spcPts val="1200"/>
              </a:spcBef>
              <a:spcAft>
                <a:spcPts val="0"/>
              </a:spcAft>
              <a:buNone/>
            </a:pPr>
            <a:r>
              <a:t/>
            </a:r>
            <a:endParaRPr sz="1300"/>
          </a:p>
          <a:p>
            <a:pPr indent="0" lvl="0" marL="0" rtl="0" algn="l">
              <a:spcBef>
                <a:spcPts val="1200"/>
              </a:spcBef>
              <a:spcAft>
                <a:spcPts val="160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